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62" r:id="rId3"/>
    <p:sldId id="285" r:id="rId4"/>
    <p:sldId id="264" r:id="rId5"/>
    <p:sldId id="286" r:id="rId6"/>
    <p:sldId id="287" r:id="rId7"/>
    <p:sldId id="288" r:id="rId8"/>
    <p:sldId id="289" r:id="rId9"/>
    <p:sldId id="291" r:id="rId10"/>
    <p:sldId id="292" r:id="rId11"/>
    <p:sldId id="293" r:id="rId12"/>
    <p:sldId id="294" r:id="rId13"/>
    <p:sldId id="300" r:id="rId14"/>
    <p:sldId id="301" r:id="rId15"/>
    <p:sldId id="302" r:id="rId16"/>
    <p:sldId id="303" r:id="rId17"/>
    <p:sldId id="296" r:id="rId18"/>
    <p:sldId id="304" r:id="rId19"/>
    <p:sldId id="297" r:id="rId20"/>
    <p:sldId id="298" r:id="rId21"/>
    <p:sldId id="280" r:id="rId22"/>
  </p:sldIdLst>
  <p:sldSz cx="9144000" cy="5143500" type="screen16x9"/>
  <p:notesSz cx="6858000" cy="9144000"/>
  <p:embeddedFontLst>
    <p:embeddedFont>
      <p:font typeface="Montserrat" pitchFamily="2" charset="77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92D832-1700-410B-9A3B-45278B2F11C3}">
  <a:tblStyle styleId="{B892D832-1700-410B-9A3B-45278B2F11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7"/>
    <p:restoredTop sz="94655"/>
  </p:normalViewPr>
  <p:slideViewPr>
    <p:cSldViewPr snapToGrid="0" snapToObjects="1">
      <p:cViewPr varScale="1">
        <p:scale>
          <a:sx n="125" d="100"/>
          <a:sy n="125" d="100"/>
        </p:scale>
        <p:origin x="1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800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912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60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765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174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955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5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773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367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79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781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315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979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055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136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343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034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aemelia_icons.png"/>
          <p:cNvPicPr preferRelativeResize="0"/>
          <p:nvPr/>
        </p:nvPicPr>
        <p:blipFill rotWithShape="1">
          <a:blip r:embed="rId2">
            <a:alphaModFix amt="40000"/>
          </a:blip>
          <a:srcRect t="30860" b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786525" y="1968875"/>
            <a:ext cx="5859600" cy="27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solidFill>
          <a:schemeClr val="accen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 flipH="1">
            <a:off x="2095200" y="0"/>
            <a:ext cx="7048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2445100" y="275350"/>
            <a:ext cx="2066100" cy="46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4617100" y="275350"/>
            <a:ext cx="2066100" cy="46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789100" y="275350"/>
            <a:ext cx="2066100" cy="46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8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874625" y="484600"/>
            <a:ext cx="5562000" cy="42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7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1147625" y="1968875"/>
            <a:ext cx="7498800" cy="2775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000" dirty="0"/>
            </a:br>
            <a:r>
              <a:rPr lang="en-US" sz="4000" dirty="0"/>
              <a:t>PREDICTING AFFLUENCE USING YELP PRICEPOINTS</a:t>
            </a:r>
            <a:br>
              <a:rPr lang="en-US" sz="4000" dirty="0"/>
            </a:br>
            <a:br>
              <a:rPr lang="en-US" sz="3200" dirty="0"/>
            </a:br>
            <a:r>
              <a:rPr lang="en-US" sz="1800" dirty="0"/>
              <a:t>Colleen Kenney, Jerel Novick, Taylor Simpson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Data Analysis</a:t>
            </a:r>
            <a:endParaRPr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2445100" y="275350"/>
            <a:ext cx="6262020" cy="527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>
              <a:buFont typeface="+mj-lt"/>
              <a:buAutoNum type="arabicPeriod" startAt="3"/>
            </a:pPr>
            <a:r>
              <a:rPr lang="en" b="1" dirty="0"/>
              <a:t>Visualizing Correlations</a:t>
            </a:r>
          </a:p>
        </p:txBody>
      </p:sp>
      <p:sp>
        <p:nvSpPr>
          <p:cNvPr id="11" name="Google Shape;97;p18">
            <a:extLst>
              <a:ext uri="{FF2B5EF4-FFF2-40B4-BE49-F238E27FC236}">
                <a16:creationId xmlns:a16="http://schemas.microsoft.com/office/drawing/2014/main" id="{9D9C170D-D6DB-C945-A135-0C027E6F85E9}"/>
              </a:ext>
            </a:extLst>
          </p:cNvPr>
          <p:cNvSpPr txBox="1">
            <a:spLocks/>
          </p:cNvSpPr>
          <p:nvPr/>
        </p:nvSpPr>
        <p:spPr>
          <a:xfrm>
            <a:off x="2805270" y="1026159"/>
            <a:ext cx="5562000" cy="365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▸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419100">
              <a:buSzPts val="3000"/>
            </a:pPr>
            <a:r>
              <a:rPr lang="en-US" dirty="0"/>
              <a:t>Not very correlated</a:t>
            </a:r>
          </a:p>
          <a:p>
            <a:pPr marL="495300" lvl="1" indent="0">
              <a:buSzPts val="3000"/>
              <a:buNone/>
            </a:pPr>
            <a:endParaRPr lang="en-US" dirty="0"/>
          </a:p>
          <a:p>
            <a:pPr marL="0" indent="0">
              <a:buFont typeface="Roboto"/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5D3963-A6C8-CB40-A114-B6FF7A141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100" y="1626750"/>
            <a:ext cx="6262020" cy="339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2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Initial Supervised Learning Model</a:t>
            </a:r>
            <a:endParaRPr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2445100" y="275350"/>
            <a:ext cx="6262020" cy="527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b="1" dirty="0"/>
              <a:t>Linear Regression</a:t>
            </a:r>
          </a:p>
        </p:txBody>
      </p:sp>
      <p:sp>
        <p:nvSpPr>
          <p:cNvPr id="11" name="Google Shape;97;p18">
            <a:extLst>
              <a:ext uri="{FF2B5EF4-FFF2-40B4-BE49-F238E27FC236}">
                <a16:creationId xmlns:a16="http://schemas.microsoft.com/office/drawing/2014/main" id="{9D9C170D-D6DB-C945-A135-0C027E6F85E9}"/>
              </a:ext>
            </a:extLst>
          </p:cNvPr>
          <p:cNvSpPr txBox="1">
            <a:spLocks/>
          </p:cNvSpPr>
          <p:nvPr/>
        </p:nvSpPr>
        <p:spPr>
          <a:xfrm>
            <a:off x="2805270" y="805310"/>
            <a:ext cx="5562000" cy="600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▸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419100">
              <a:buSzPts val="3000"/>
            </a:pPr>
            <a:r>
              <a:rPr lang="en-US" dirty="0"/>
              <a:t>Fail to reject null hypothesis</a:t>
            </a:r>
          </a:p>
          <a:p>
            <a:pPr marL="495300" lvl="1" indent="0">
              <a:buSzPts val="3000"/>
              <a:buNone/>
            </a:pPr>
            <a:endParaRPr lang="en-US" dirty="0"/>
          </a:p>
          <a:p>
            <a:pPr marL="0" indent="0">
              <a:buFont typeface="Roboto"/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9FA81EE-479F-4DC0-9439-C7FB63B10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911029"/>
              </p:ext>
            </p:extLst>
          </p:nvPr>
        </p:nvGraphicFramePr>
        <p:xfrm>
          <a:off x="2349500" y="1929058"/>
          <a:ext cx="2457450" cy="2383998"/>
        </p:xfrm>
        <a:graphic>
          <a:graphicData uri="http://schemas.openxmlformats.org/drawingml/2006/table">
            <a:tbl>
              <a:tblPr>
                <a:tableStyleId>{B892D832-1700-410B-9A3B-45278B2F11C3}</a:tableStyleId>
              </a:tblPr>
              <a:tblGrid>
                <a:gridCol w="1289050">
                  <a:extLst>
                    <a:ext uri="{9D8B030D-6E8A-4147-A177-3AD203B41FA5}">
                      <a16:colId xmlns:a16="http://schemas.microsoft.com/office/drawing/2014/main" val="295582680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263028871"/>
                    </a:ext>
                  </a:extLst>
                </a:gridCol>
              </a:tblGrid>
              <a:tr h="32216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 err="1">
                          <a:effectLst/>
                        </a:rPr>
                        <a:t>coef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P&gt;|t|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2746105"/>
                  </a:ext>
                </a:extLst>
              </a:tr>
              <a:tr h="5154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one_dollar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0.389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6137769"/>
                  </a:ext>
                </a:extLst>
              </a:tr>
              <a:tr h="5154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two_dollar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dirty="0">
                          <a:effectLst/>
                        </a:rPr>
                        <a:t>0.343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743332"/>
                  </a:ext>
                </a:extLst>
              </a:tr>
              <a:tr h="5154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three_dollar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1944045"/>
                  </a:ext>
                </a:extLst>
              </a:tr>
              <a:tr h="5154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four_dollar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0.740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8687923"/>
                  </a:ext>
                </a:extLst>
              </a:tr>
            </a:tbl>
          </a:graphicData>
        </a:graphic>
      </p:graphicFrame>
      <p:pic>
        <p:nvPicPr>
          <p:cNvPr id="8" name="Picture 6">
            <a:extLst>
              <a:ext uri="{FF2B5EF4-FFF2-40B4-BE49-F238E27FC236}">
                <a16:creationId xmlns:a16="http://schemas.microsoft.com/office/drawing/2014/main" id="{8FF21B75-3AB1-4EE0-A74D-055B841D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500" y="1690240"/>
            <a:ext cx="38576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675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Additional Supervised Learning Model</a:t>
            </a:r>
            <a:endParaRPr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2445100" y="275350"/>
            <a:ext cx="6262020" cy="527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b="1" dirty="0"/>
              <a:t>Created Model on Different Features</a:t>
            </a:r>
          </a:p>
        </p:txBody>
      </p:sp>
      <p:sp>
        <p:nvSpPr>
          <p:cNvPr id="11" name="Google Shape;97;p18">
            <a:extLst>
              <a:ext uri="{FF2B5EF4-FFF2-40B4-BE49-F238E27FC236}">
                <a16:creationId xmlns:a16="http://schemas.microsoft.com/office/drawing/2014/main" id="{9D9C170D-D6DB-C945-A135-0C027E6F85E9}"/>
              </a:ext>
            </a:extLst>
          </p:cNvPr>
          <p:cNvSpPr txBox="1">
            <a:spLocks/>
          </p:cNvSpPr>
          <p:nvPr/>
        </p:nvSpPr>
        <p:spPr>
          <a:xfrm>
            <a:off x="2805270" y="1026159"/>
            <a:ext cx="5562000" cy="365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▸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419100">
              <a:buSzPts val="3000"/>
            </a:pPr>
            <a:r>
              <a:rPr lang="en-US" dirty="0"/>
              <a:t>Education</a:t>
            </a:r>
          </a:p>
          <a:p>
            <a:pPr lvl="1" indent="-419100">
              <a:buSzPts val="3000"/>
            </a:pPr>
            <a:r>
              <a:rPr lang="en-US" dirty="0"/>
              <a:t>% High School or Higher</a:t>
            </a:r>
          </a:p>
          <a:p>
            <a:pPr lvl="1" indent="-419100">
              <a:buSzPts val="3000"/>
            </a:pPr>
            <a:r>
              <a:rPr lang="en-US" dirty="0"/>
              <a:t>% Bachelors or Higher</a:t>
            </a:r>
          </a:p>
          <a:p>
            <a:pPr indent="-419100">
              <a:buSzPts val="3000"/>
            </a:pPr>
            <a:r>
              <a:rPr lang="en-US" dirty="0"/>
              <a:t>Crime</a:t>
            </a:r>
          </a:p>
          <a:p>
            <a:pPr lvl="1" indent="-419100">
              <a:buSzPts val="3000"/>
            </a:pPr>
            <a:r>
              <a:rPr lang="en-US" dirty="0"/>
              <a:t>Violent and Property Crimes per 100k</a:t>
            </a:r>
          </a:p>
          <a:p>
            <a:pPr indent="-419100">
              <a:buSzPts val="3000"/>
            </a:pPr>
            <a:r>
              <a:rPr lang="en-US" dirty="0"/>
              <a:t>Home Values</a:t>
            </a:r>
          </a:p>
          <a:p>
            <a:pPr lvl="1" indent="-419100">
              <a:buSzPts val="3000"/>
            </a:pPr>
            <a:r>
              <a:rPr lang="en-US" dirty="0"/>
              <a:t>Zillow Price Index</a:t>
            </a:r>
          </a:p>
          <a:p>
            <a:pPr indent="-419100">
              <a:buSzPts val="3000"/>
            </a:pPr>
            <a:r>
              <a:rPr lang="en-US" dirty="0"/>
              <a:t>Population</a:t>
            </a:r>
          </a:p>
          <a:p>
            <a:pPr lvl="1" indent="-419100">
              <a:buSzPts val="3000"/>
            </a:pPr>
            <a:r>
              <a:rPr lang="en-US" dirty="0"/>
              <a:t>Population</a:t>
            </a:r>
          </a:p>
          <a:p>
            <a:pPr lvl="1" indent="-419100">
              <a:buSzPts val="3000"/>
            </a:pPr>
            <a:r>
              <a:rPr lang="en-US" dirty="0"/>
              <a:t>Land Area</a:t>
            </a:r>
          </a:p>
          <a:p>
            <a:pPr lvl="1" indent="-419100">
              <a:buSzPts val="3000"/>
            </a:pPr>
            <a:r>
              <a:rPr lang="en-US" dirty="0"/>
              <a:t>Density</a:t>
            </a:r>
          </a:p>
          <a:p>
            <a:pPr marL="495300" lvl="1" indent="0">
              <a:buSzPts val="3000"/>
              <a:buNone/>
            </a:pPr>
            <a:endParaRPr lang="en-US" dirty="0"/>
          </a:p>
          <a:p>
            <a:pPr marL="0" indent="0">
              <a:buFont typeface="Roboto"/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5344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Additional Supervised Learning Model</a:t>
            </a:r>
            <a:endParaRPr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2445100" y="275350"/>
            <a:ext cx="6262020" cy="527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b="1" dirty="0"/>
              <a:t>Correlations</a:t>
            </a:r>
          </a:p>
        </p:txBody>
      </p:sp>
      <p:sp>
        <p:nvSpPr>
          <p:cNvPr id="11" name="Google Shape;97;p18">
            <a:extLst>
              <a:ext uri="{FF2B5EF4-FFF2-40B4-BE49-F238E27FC236}">
                <a16:creationId xmlns:a16="http://schemas.microsoft.com/office/drawing/2014/main" id="{9D9C170D-D6DB-C945-A135-0C027E6F85E9}"/>
              </a:ext>
            </a:extLst>
          </p:cNvPr>
          <p:cNvSpPr txBox="1">
            <a:spLocks/>
          </p:cNvSpPr>
          <p:nvPr/>
        </p:nvSpPr>
        <p:spPr>
          <a:xfrm>
            <a:off x="2814062" y="1026159"/>
            <a:ext cx="5562000" cy="365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▸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419100">
              <a:buSzPts val="3000"/>
            </a:pPr>
            <a:r>
              <a:rPr lang="en-US" dirty="0"/>
              <a:t>Not strongly correlated but better</a:t>
            </a:r>
          </a:p>
          <a:p>
            <a:pPr marL="495300" lvl="1" indent="0">
              <a:buSzPts val="3000"/>
              <a:buNone/>
            </a:pPr>
            <a:endParaRPr lang="en-US" dirty="0"/>
          </a:p>
          <a:p>
            <a:pPr marL="0" indent="0">
              <a:buFont typeface="Roboto"/>
              <a:buNone/>
            </a:pP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786096-236C-E746-91B7-17C23B76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062" y="1566846"/>
            <a:ext cx="5562000" cy="357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68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Additional Supervised Learning Model</a:t>
            </a:r>
            <a:endParaRPr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2445100" y="275350"/>
            <a:ext cx="6262020" cy="527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b="1" dirty="0"/>
              <a:t>Linear Regression</a:t>
            </a:r>
          </a:p>
        </p:txBody>
      </p:sp>
      <p:sp>
        <p:nvSpPr>
          <p:cNvPr id="11" name="Google Shape;97;p18">
            <a:extLst>
              <a:ext uri="{FF2B5EF4-FFF2-40B4-BE49-F238E27FC236}">
                <a16:creationId xmlns:a16="http://schemas.microsoft.com/office/drawing/2014/main" id="{9D9C170D-D6DB-C945-A135-0C027E6F85E9}"/>
              </a:ext>
            </a:extLst>
          </p:cNvPr>
          <p:cNvSpPr txBox="1">
            <a:spLocks/>
          </p:cNvSpPr>
          <p:nvPr/>
        </p:nvSpPr>
        <p:spPr>
          <a:xfrm>
            <a:off x="2814062" y="1026159"/>
            <a:ext cx="5562000" cy="365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▸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95300" lvl="1" indent="0">
              <a:buSzPts val="3000"/>
              <a:buNone/>
            </a:pPr>
            <a:endParaRPr lang="en-US" dirty="0"/>
          </a:p>
          <a:p>
            <a:pPr marL="0" indent="0">
              <a:buFont typeface="Roboto"/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6CCBF-D5E1-634D-BB0F-52D97C853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618" y="1230923"/>
            <a:ext cx="5562000" cy="35564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E1E5F6-AFA8-1343-BBC0-BCD9D9339688}"/>
              </a:ext>
            </a:extLst>
          </p:cNvPr>
          <p:cNvSpPr/>
          <p:nvPr/>
        </p:nvSpPr>
        <p:spPr>
          <a:xfrm>
            <a:off x="3002882" y="802640"/>
            <a:ext cx="3704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419100">
              <a:buSzPts val="3000"/>
            </a:pPr>
            <a:r>
              <a:rPr lang="en-US" dirty="0"/>
              <a:t>Training Score: 0.8609    Test Score: 0.3832</a:t>
            </a:r>
          </a:p>
        </p:txBody>
      </p:sp>
    </p:spTree>
    <p:extLst>
      <p:ext uri="{BB962C8B-B14F-4D97-AF65-F5344CB8AC3E}">
        <p14:creationId xmlns:p14="http://schemas.microsoft.com/office/powerpoint/2010/main" val="2192494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Additional Supervised Learning Model</a:t>
            </a:r>
            <a:endParaRPr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2445100" y="275350"/>
            <a:ext cx="6262020" cy="527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b="1" dirty="0"/>
              <a:t>Linear Regression with Scaled Data</a:t>
            </a:r>
          </a:p>
        </p:txBody>
      </p:sp>
      <p:sp>
        <p:nvSpPr>
          <p:cNvPr id="11" name="Google Shape;97;p18">
            <a:extLst>
              <a:ext uri="{FF2B5EF4-FFF2-40B4-BE49-F238E27FC236}">
                <a16:creationId xmlns:a16="http://schemas.microsoft.com/office/drawing/2014/main" id="{9D9C170D-D6DB-C945-A135-0C027E6F85E9}"/>
              </a:ext>
            </a:extLst>
          </p:cNvPr>
          <p:cNvSpPr txBox="1">
            <a:spLocks/>
          </p:cNvSpPr>
          <p:nvPr/>
        </p:nvSpPr>
        <p:spPr>
          <a:xfrm>
            <a:off x="2814062" y="1026159"/>
            <a:ext cx="5562000" cy="365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▸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95300" lvl="1" indent="0">
              <a:buSzPts val="3000"/>
              <a:buNone/>
            </a:pPr>
            <a:endParaRPr lang="en-US" dirty="0"/>
          </a:p>
          <a:p>
            <a:pPr marL="0" indent="0">
              <a:buFont typeface="Roboto"/>
              <a:buNone/>
            </a:pP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DF37A9-148E-0442-B767-33B091377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257" y="1186154"/>
            <a:ext cx="5444805" cy="36819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E8AEC4-BB7E-2342-9BB7-5B31F8553087}"/>
              </a:ext>
            </a:extLst>
          </p:cNvPr>
          <p:cNvSpPr/>
          <p:nvPr/>
        </p:nvSpPr>
        <p:spPr>
          <a:xfrm>
            <a:off x="2649231" y="802640"/>
            <a:ext cx="3704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419100">
              <a:buSzPts val="3000"/>
            </a:pPr>
            <a:r>
              <a:rPr lang="en-US" dirty="0"/>
              <a:t>Training Score: 0.8609    Test Score: 0.0319</a:t>
            </a:r>
          </a:p>
        </p:txBody>
      </p:sp>
    </p:spTree>
    <p:extLst>
      <p:ext uri="{BB962C8B-B14F-4D97-AF65-F5344CB8AC3E}">
        <p14:creationId xmlns:p14="http://schemas.microsoft.com/office/powerpoint/2010/main" val="2799319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Additional Supervised Learning Model</a:t>
            </a:r>
            <a:endParaRPr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2445100" y="275350"/>
            <a:ext cx="6262020" cy="527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b="1" dirty="0"/>
              <a:t>Random Forest</a:t>
            </a:r>
          </a:p>
        </p:txBody>
      </p:sp>
      <p:sp>
        <p:nvSpPr>
          <p:cNvPr id="11" name="Google Shape;97;p18">
            <a:extLst>
              <a:ext uri="{FF2B5EF4-FFF2-40B4-BE49-F238E27FC236}">
                <a16:creationId xmlns:a16="http://schemas.microsoft.com/office/drawing/2014/main" id="{9D9C170D-D6DB-C945-A135-0C027E6F85E9}"/>
              </a:ext>
            </a:extLst>
          </p:cNvPr>
          <p:cNvSpPr txBox="1">
            <a:spLocks/>
          </p:cNvSpPr>
          <p:nvPr/>
        </p:nvSpPr>
        <p:spPr>
          <a:xfrm>
            <a:off x="2814062" y="1026159"/>
            <a:ext cx="5562000" cy="365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▸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95300" lvl="1" indent="0">
              <a:buSzPts val="3000"/>
              <a:buNone/>
            </a:pPr>
            <a:endParaRPr lang="en-US" dirty="0"/>
          </a:p>
          <a:p>
            <a:pPr marL="0" indent="0">
              <a:buFont typeface="Roboto"/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3D050-0564-5545-963D-0BD43E5A5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660" y="1120854"/>
            <a:ext cx="5323064" cy="35624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8FBDDE-8E39-874C-BD7F-639C0F41CFD4}"/>
              </a:ext>
            </a:extLst>
          </p:cNvPr>
          <p:cNvSpPr/>
          <p:nvPr/>
        </p:nvSpPr>
        <p:spPr>
          <a:xfrm>
            <a:off x="2851603" y="765729"/>
            <a:ext cx="37641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419100">
              <a:buSzPts val="3000"/>
            </a:pPr>
            <a:r>
              <a:rPr lang="en-US" dirty="0"/>
              <a:t>Training Score: 0.9451    Test Score: -1.0817</a:t>
            </a:r>
          </a:p>
        </p:txBody>
      </p:sp>
    </p:spTree>
    <p:extLst>
      <p:ext uri="{BB962C8B-B14F-4D97-AF65-F5344CB8AC3E}">
        <p14:creationId xmlns:p14="http://schemas.microsoft.com/office/powerpoint/2010/main" val="4114334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Clustering Model</a:t>
            </a:r>
            <a:endParaRPr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2445100" y="275350"/>
            <a:ext cx="6262020" cy="527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b="1" dirty="0"/>
              <a:t>Using K</a:t>
            </a:r>
            <a:r>
              <a:rPr lang="en-US" b="1" dirty="0"/>
              <a:t>m</a:t>
            </a:r>
            <a:r>
              <a:rPr lang="en" b="1" dirty="0" err="1"/>
              <a:t>eans</a:t>
            </a:r>
            <a:r>
              <a:rPr lang="en" b="1" dirty="0"/>
              <a:t> to identify Patterns</a:t>
            </a:r>
          </a:p>
        </p:txBody>
      </p:sp>
      <p:sp>
        <p:nvSpPr>
          <p:cNvPr id="11" name="Google Shape;97;p18">
            <a:extLst>
              <a:ext uri="{FF2B5EF4-FFF2-40B4-BE49-F238E27FC236}">
                <a16:creationId xmlns:a16="http://schemas.microsoft.com/office/drawing/2014/main" id="{9D9C170D-D6DB-C945-A135-0C027E6F85E9}"/>
              </a:ext>
            </a:extLst>
          </p:cNvPr>
          <p:cNvSpPr txBox="1">
            <a:spLocks/>
          </p:cNvSpPr>
          <p:nvPr/>
        </p:nvSpPr>
        <p:spPr>
          <a:xfrm>
            <a:off x="2805270" y="1026159"/>
            <a:ext cx="5668170" cy="365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▸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95300" lvl="1" indent="0">
              <a:buSzPts val="3000"/>
              <a:buNone/>
            </a:pPr>
            <a:r>
              <a:rPr lang="en-US" dirty="0"/>
              <a:t>Inertia Over K                      Silhouette Score Over       </a:t>
            </a:r>
          </a:p>
          <a:p>
            <a:pPr marL="0" indent="0">
              <a:buFont typeface="Roboto"/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48B54AB-7C3C-FC49-BF91-3D2CC91DF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9" t="3944" r="49124" b="5581"/>
          <a:stretch/>
        </p:blipFill>
        <p:spPr>
          <a:xfrm>
            <a:off x="2751065" y="1828800"/>
            <a:ext cx="2877575" cy="277368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C29E94B-1F75-6349-BDE5-EC6D235FC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39" t="3954" r="93" b="5571"/>
          <a:stretch/>
        </p:blipFill>
        <p:spPr>
          <a:xfrm>
            <a:off x="5872480" y="1828800"/>
            <a:ext cx="2707695" cy="277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410100-6EF6-6440-BB85-69836B05A08E}"/>
              </a:ext>
            </a:extLst>
          </p:cNvPr>
          <p:cNvSpPr txBox="1"/>
          <p:nvPr/>
        </p:nvSpPr>
        <p:spPr>
          <a:xfrm>
            <a:off x="2306320" y="1881241"/>
            <a:ext cx="680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  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87E727-193C-D446-82B8-25A619FEBE15}"/>
              </a:ext>
            </a:extLst>
          </p:cNvPr>
          <p:cNvSpPr txBox="1"/>
          <p:nvPr/>
        </p:nvSpPr>
        <p:spPr>
          <a:xfrm>
            <a:off x="5337269" y="1901561"/>
            <a:ext cx="785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0.35  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5D4C9-D935-0644-9C2A-311B0A2291A8}"/>
              </a:ext>
            </a:extLst>
          </p:cNvPr>
          <p:cNvSpPr txBox="1"/>
          <p:nvPr/>
        </p:nvSpPr>
        <p:spPr>
          <a:xfrm>
            <a:off x="2698535" y="4683318"/>
            <a:ext cx="2877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0                                                40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AF184-6526-E144-B806-1BA566314845}"/>
              </a:ext>
            </a:extLst>
          </p:cNvPr>
          <p:cNvSpPr txBox="1"/>
          <p:nvPr/>
        </p:nvSpPr>
        <p:spPr>
          <a:xfrm>
            <a:off x="5787539" y="4675241"/>
            <a:ext cx="2877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0                                                40</a:t>
            </a:r>
          </a:p>
        </p:txBody>
      </p:sp>
    </p:spTree>
    <p:extLst>
      <p:ext uri="{BB962C8B-B14F-4D97-AF65-F5344CB8AC3E}">
        <p14:creationId xmlns:p14="http://schemas.microsoft.com/office/powerpoint/2010/main" val="609562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Clustering Model</a:t>
            </a:r>
            <a:endParaRPr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2445100" y="275350"/>
            <a:ext cx="6262020" cy="527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b="1" dirty="0"/>
              <a:t>Cluster Analysis for Restaurants</a:t>
            </a:r>
          </a:p>
        </p:txBody>
      </p:sp>
      <p:sp>
        <p:nvSpPr>
          <p:cNvPr id="11" name="Google Shape;97;p18">
            <a:extLst>
              <a:ext uri="{FF2B5EF4-FFF2-40B4-BE49-F238E27FC236}">
                <a16:creationId xmlns:a16="http://schemas.microsoft.com/office/drawing/2014/main" id="{9D9C170D-D6DB-C945-A135-0C027E6F85E9}"/>
              </a:ext>
            </a:extLst>
          </p:cNvPr>
          <p:cNvSpPr txBox="1">
            <a:spLocks/>
          </p:cNvSpPr>
          <p:nvPr/>
        </p:nvSpPr>
        <p:spPr>
          <a:xfrm>
            <a:off x="2322830" y="1026159"/>
            <a:ext cx="6485890" cy="365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▸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8100" indent="0">
              <a:buSzPts val="3000"/>
              <a:buNone/>
            </a:pPr>
            <a:r>
              <a:rPr lang="en-US" dirty="0"/>
              <a:t>Example Cluster Assignments                   Centroid Means       </a:t>
            </a:r>
          </a:p>
          <a:p>
            <a:pPr marL="0" indent="0">
              <a:buFont typeface="Roboto"/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8691E7-904E-6B4E-B025-51F42CFF6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623" y="1894841"/>
            <a:ext cx="3441700" cy="22225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E29D3A-0CA2-664F-B2CE-B6219F5136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54" t="-29" r="923" b="29"/>
          <a:stretch/>
        </p:blipFill>
        <p:spPr>
          <a:xfrm>
            <a:off x="6509385" y="2029049"/>
            <a:ext cx="2032000" cy="1085402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C6EEE2-A444-4E4E-8B31-65294BA602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1111"/>
          <a:stretch/>
        </p:blipFill>
        <p:spPr>
          <a:xfrm>
            <a:off x="6509385" y="3312586"/>
            <a:ext cx="812800" cy="1172597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0F149E-C66E-3C48-A452-222C863872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111"/>
          <a:stretch/>
        </p:blipFill>
        <p:spPr>
          <a:xfrm>
            <a:off x="6231890" y="2024508"/>
            <a:ext cx="264160" cy="1085402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2353A9-A8B6-D04C-A72C-FB0AA7D461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111"/>
          <a:stretch/>
        </p:blipFill>
        <p:spPr>
          <a:xfrm>
            <a:off x="7322185" y="3312586"/>
            <a:ext cx="1178560" cy="117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69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Takeaways</a:t>
            </a:r>
            <a:endParaRPr dirty="0"/>
          </a:p>
        </p:txBody>
      </p:sp>
      <p:sp>
        <p:nvSpPr>
          <p:cNvPr id="11" name="Google Shape;97;p18">
            <a:extLst>
              <a:ext uri="{FF2B5EF4-FFF2-40B4-BE49-F238E27FC236}">
                <a16:creationId xmlns:a16="http://schemas.microsoft.com/office/drawing/2014/main" id="{9D9C170D-D6DB-C945-A135-0C027E6F85E9}"/>
              </a:ext>
            </a:extLst>
          </p:cNvPr>
          <p:cNvSpPr txBox="1">
            <a:spLocks/>
          </p:cNvSpPr>
          <p:nvPr/>
        </p:nvSpPr>
        <p:spPr>
          <a:xfrm>
            <a:off x="2805270" y="1026159"/>
            <a:ext cx="5562000" cy="365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▸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419100">
              <a:buSzPts val="3000"/>
              <a:buFont typeface="+mj-lt"/>
              <a:buAutoNum type="arabicPeriod"/>
            </a:pPr>
            <a:r>
              <a:rPr lang="en-US" dirty="0"/>
              <a:t> Yelp API Limitations</a:t>
            </a:r>
          </a:p>
          <a:p>
            <a:pPr indent="-419100">
              <a:lnSpc>
                <a:spcPct val="200000"/>
              </a:lnSpc>
              <a:buSzPts val="3000"/>
              <a:buFont typeface="+mj-lt"/>
              <a:buAutoNum type="arabicPeriod"/>
            </a:pPr>
            <a:r>
              <a:rPr lang="en-US" dirty="0"/>
              <a:t>Cannot reject null hypothesis</a:t>
            </a:r>
          </a:p>
          <a:p>
            <a:pPr indent="-419100">
              <a:lnSpc>
                <a:spcPct val="200000"/>
              </a:lnSpc>
              <a:buSzPts val="3000"/>
              <a:buFont typeface="+mj-lt"/>
              <a:buAutoNum type="arabicPeriod"/>
            </a:pPr>
            <a:r>
              <a:rPr lang="en-US" dirty="0"/>
              <a:t>Other socioeconomic indicators are better, but more research is still needed</a:t>
            </a:r>
          </a:p>
          <a:p>
            <a:pPr indent="-419100">
              <a:lnSpc>
                <a:spcPct val="200000"/>
              </a:lnSpc>
              <a:buSzPts val="3000"/>
              <a:buFont typeface="+mj-lt"/>
              <a:buAutoNum type="arabicPeriod"/>
            </a:pPr>
            <a:r>
              <a:rPr lang="en-US" dirty="0"/>
              <a:t>Clustering does separate cities with more businesses / more expensive restaurants</a:t>
            </a:r>
          </a:p>
          <a:p>
            <a:pPr indent="-419100">
              <a:buSzPts val="3000"/>
              <a:buFont typeface="+mj-lt"/>
              <a:buAutoNum type="arabicPeriod"/>
            </a:pPr>
            <a:endParaRPr lang="en-US" dirty="0"/>
          </a:p>
          <a:p>
            <a:pPr indent="-419100">
              <a:buSzPts val="3000"/>
              <a:buFont typeface="+mj-lt"/>
              <a:buAutoNum type="arabicPeriod"/>
            </a:pPr>
            <a:endParaRPr lang="en-US" dirty="0"/>
          </a:p>
          <a:p>
            <a:pPr marL="495300" lvl="1" indent="0">
              <a:buSzPts val="3000"/>
              <a:buNone/>
            </a:pPr>
            <a:endParaRPr lang="en-US" dirty="0"/>
          </a:p>
          <a:p>
            <a:pPr marL="0" indent="0">
              <a:buFont typeface="Roboto"/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9490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ctrTitle" idx="4294967295"/>
          </p:nvPr>
        </p:nvSpPr>
        <p:spPr>
          <a:xfrm>
            <a:off x="1219200" y="2573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PROBLEM STATEMENT:</a:t>
            </a:r>
            <a:endParaRPr sz="4400" dirty="0"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4294967295"/>
          </p:nvPr>
        </p:nvSpPr>
        <p:spPr>
          <a:xfrm>
            <a:off x="1264101" y="3716350"/>
            <a:ext cx="6513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Can we use yelp price points ($, $$, $$$, $$$$) to predict affluence of a given area?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40DCFB-92D7-C64C-9DF0-BDAEC8DA9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44" t="17192" r="33128" b="19835"/>
          <a:stretch/>
        </p:blipFill>
        <p:spPr>
          <a:xfrm>
            <a:off x="1333090" y="888231"/>
            <a:ext cx="1133658" cy="1114507"/>
          </a:xfrm>
          <a:prstGeom prst="round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Steps</a:t>
            </a:r>
            <a:endParaRPr dirty="0"/>
          </a:p>
        </p:txBody>
      </p:sp>
      <p:sp>
        <p:nvSpPr>
          <p:cNvPr id="7" name="Google Shape;97;p18">
            <a:extLst>
              <a:ext uri="{FF2B5EF4-FFF2-40B4-BE49-F238E27FC236}">
                <a16:creationId xmlns:a16="http://schemas.microsoft.com/office/drawing/2014/main" id="{06F87E7E-44EE-0147-8966-14484F029144}"/>
              </a:ext>
            </a:extLst>
          </p:cNvPr>
          <p:cNvSpPr txBox="1">
            <a:spLocks/>
          </p:cNvSpPr>
          <p:nvPr/>
        </p:nvSpPr>
        <p:spPr>
          <a:xfrm>
            <a:off x="2825590" y="743170"/>
            <a:ext cx="5562000" cy="417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▸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419100">
              <a:buSzPts val="3000"/>
              <a:buFont typeface="+mj-lt"/>
              <a:buAutoNum type="arabicPeriod"/>
            </a:pPr>
            <a:r>
              <a:rPr lang="en-US" dirty="0"/>
              <a:t> Gather More Data</a:t>
            </a:r>
          </a:p>
          <a:p>
            <a:pPr indent="-419100">
              <a:lnSpc>
                <a:spcPct val="200000"/>
              </a:lnSpc>
              <a:buSzPts val="3000"/>
              <a:buFont typeface="+mj-lt"/>
              <a:buAutoNum type="arabicPeriod"/>
            </a:pPr>
            <a:r>
              <a:rPr lang="en-US" dirty="0"/>
              <a:t> Define other measures of affluence</a:t>
            </a:r>
          </a:p>
          <a:p>
            <a:pPr lvl="1" indent="-419100">
              <a:lnSpc>
                <a:spcPct val="200000"/>
              </a:lnSpc>
              <a:buSzPts val="3000"/>
            </a:pPr>
            <a:r>
              <a:rPr lang="en-US" dirty="0"/>
              <a:t>Unemployment rate</a:t>
            </a:r>
          </a:p>
          <a:p>
            <a:pPr lvl="1" indent="-419100">
              <a:lnSpc>
                <a:spcPct val="200000"/>
              </a:lnSpc>
              <a:buSzPts val="3000"/>
            </a:pPr>
            <a:r>
              <a:rPr lang="en-US" dirty="0"/>
              <a:t>Market Cap of Largest Employers</a:t>
            </a:r>
          </a:p>
          <a:p>
            <a:pPr indent="-419100">
              <a:lnSpc>
                <a:spcPct val="200000"/>
              </a:lnSpc>
              <a:buSzPts val="3000"/>
              <a:buFont typeface="+mj-lt"/>
              <a:buAutoNum type="arabicPeriod"/>
            </a:pPr>
            <a:r>
              <a:rPr lang="en-US" dirty="0"/>
              <a:t>Gather more features</a:t>
            </a:r>
          </a:p>
          <a:p>
            <a:pPr lvl="1" indent="-419100">
              <a:lnSpc>
                <a:spcPct val="200000"/>
              </a:lnSpc>
              <a:buSzPts val="3000"/>
            </a:pPr>
            <a:r>
              <a:rPr lang="en-US" dirty="0"/>
              <a:t>Longitude &amp; Latitude</a:t>
            </a:r>
          </a:p>
          <a:p>
            <a:pPr lvl="1" indent="-419100">
              <a:lnSpc>
                <a:spcPct val="200000"/>
              </a:lnSpc>
              <a:buSzPts val="3000"/>
            </a:pPr>
            <a:r>
              <a:rPr lang="en-US" dirty="0"/>
              <a:t>More Categories</a:t>
            </a:r>
          </a:p>
          <a:p>
            <a:pPr indent="-419100">
              <a:lnSpc>
                <a:spcPct val="200000"/>
              </a:lnSpc>
              <a:buSzPts val="3000"/>
              <a:buFont typeface="+mj-lt"/>
              <a:buAutoNum type="arabicPeriod"/>
            </a:pPr>
            <a:endParaRPr lang="en-US" dirty="0"/>
          </a:p>
          <a:p>
            <a:pPr indent="-419100">
              <a:buSzPts val="3000"/>
              <a:buFont typeface="+mj-lt"/>
              <a:buAutoNum type="arabicPeriod"/>
            </a:pPr>
            <a:endParaRPr lang="en-US" dirty="0"/>
          </a:p>
          <a:p>
            <a:pPr marL="495300" lvl="1" indent="0">
              <a:buSzPts val="3000"/>
              <a:buNone/>
            </a:pPr>
            <a:endParaRPr lang="en-US" dirty="0"/>
          </a:p>
          <a:p>
            <a:pPr marL="0" indent="0">
              <a:buFont typeface="Roboto"/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1683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7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8831" r="30600"/>
          <a:stretch/>
        </p:blipFill>
        <p:spPr>
          <a:xfrm>
            <a:off x="0" y="0"/>
            <a:ext cx="2086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 txBox="1">
            <a:spLocks noGrp="1"/>
          </p:cNvSpPr>
          <p:nvPr>
            <p:ph type="ctrTitle" idx="4294967295"/>
          </p:nvPr>
        </p:nvSpPr>
        <p:spPr>
          <a:xfrm>
            <a:off x="2691650" y="440350"/>
            <a:ext cx="5571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chemeClr val="accent3"/>
                </a:solidFill>
              </a:rPr>
              <a:t>THANKS!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331" name="Google Shape;331;p37"/>
          <p:cNvSpPr txBox="1">
            <a:spLocks noGrp="1"/>
          </p:cNvSpPr>
          <p:nvPr>
            <p:ph type="subTitle" idx="4294967295"/>
          </p:nvPr>
        </p:nvSpPr>
        <p:spPr>
          <a:xfrm>
            <a:off x="2796050" y="1927875"/>
            <a:ext cx="5571300" cy="25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Any questions?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Approach</a:t>
            </a:r>
            <a:endParaRPr dirty="0"/>
          </a:p>
        </p:txBody>
      </p:sp>
      <p:sp>
        <p:nvSpPr>
          <p:cNvPr id="269" name="Google Shape;269;p30"/>
          <p:cNvSpPr/>
          <p:nvPr/>
        </p:nvSpPr>
        <p:spPr>
          <a:xfrm>
            <a:off x="2441325" y="2284800"/>
            <a:ext cx="6301500" cy="573900"/>
          </a:xfrm>
          <a:prstGeom prst="homePlate">
            <a:avLst>
              <a:gd name="adj" fmla="val 50000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0"/>
          <p:cNvSpPr/>
          <p:nvPr/>
        </p:nvSpPr>
        <p:spPr>
          <a:xfrm>
            <a:off x="2695925" y="1846650"/>
            <a:ext cx="1450200" cy="14502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Collection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0"/>
          <p:cNvSpPr/>
          <p:nvPr/>
        </p:nvSpPr>
        <p:spPr>
          <a:xfrm>
            <a:off x="4783163" y="1846650"/>
            <a:ext cx="1450200" cy="1450200"/>
          </a:xfrm>
          <a:prstGeom prst="ellipse">
            <a:avLst/>
          </a:prstGeom>
          <a:solidFill>
            <a:srgbClr val="3D85C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EDA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0"/>
          <p:cNvSpPr/>
          <p:nvPr/>
        </p:nvSpPr>
        <p:spPr>
          <a:xfrm>
            <a:off x="6870401" y="1846650"/>
            <a:ext cx="1450200" cy="14502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Modeling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72645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Collection</a:t>
            </a:r>
            <a:endParaRPr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2445100" y="275350"/>
            <a:ext cx="6262020" cy="527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" b="1" dirty="0"/>
              <a:t>Understand the Yelp API &amp; Gathering Business Data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b="1" dirty="0"/>
          </a:p>
        </p:txBody>
      </p:sp>
      <p:sp>
        <p:nvSpPr>
          <p:cNvPr id="11" name="Google Shape;97;p18">
            <a:extLst>
              <a:ext uri="{FF2B5EF4-FFF2-40B4-BE49-F238E27FC236}">
                <a16:creationId xmlns:a16="http://schemas.microsoft.com/office/drawing/2014/main" id="{9D9C170D-D6DB-C945-A135-0C027E6F85E9}"/>
              </a:ext>
            </a:extLst>
          </p:cNvPr>
          <p:cNvSpPr txBox="1">
            <a:spLocks/>
          </p:cNvSpPr>
          <p:nvPr/>
        </p:nvSpPr>
        <p:spPr>
          <a:xfrm>
            <a:off x="2795110" y="904239"/>
            <a:ext cx="5562000" cy="365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▸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419100">
              <a:buSzPts val="3000"/>
            </a:pPr>
            <a:r>
              <a:rPr lang="en-US" dirty="0"/>
              <a:t>Choose our locations</a:t>
            </a:r>
          </a:p>
          <a:p>
            <a:pPr marL="38100" indent="0">
              <a:buSzPts val="3000"/>
              <a:buNone/>
            </a:pPr>
            <a:endParaRPr lang="en-US" sz="500" dirty="0"/>
          </a:p>
          <a:p>
            <a:pPr marL="38100" indent="0">
              <a:buSzPts val="3000"/>
              <a:buNone/>
            </a:pPr>
            <a:endParaRPr lang="en-US" sz="500" dirty="0">
              <a:solidFill>
                <a:schemeClr val="bg1"/>
              </a:solidFill>
            </a:endParaRPr>
          </a:p>
          <a:p>
            <a:pPr lvl="1" indent="-419100">
              <a:buSzPts val="3000"/>
            </a:pPr>
            <a:r>
              <a:rPr lang="en-US" dirty="0"/>
              <a:t>Most populous city in each states</a:t>
            </a:r>
          </a:p>
          <a:p>
            <a:pPr marL="495300" lvl="1" indent="0">
              <a:buSzPts val="3000"/>
              <a:buNone/>
            </a:pPr>
            <a:endParaRPr lang="en-US" dirty="0"/>
          </a:p>
          <a:p>
            <a:pPr indent="-419100">
              <a:buSzPts val="3000"/>
            </a:pPr>
            <a:r>
              <a:rPr lang="en-US" dirty="0"/>
              <a:t>Define function to retrieve data for a specific category</a:t>
            </a:r>
          </a:p>
          <a:p>
            <a:pPr indent="-419100">
              <a:buSzPts val="3000"/>
            </a:pPr>
            <a:endParaRPr lang="en-US" sz="800" dirty="0"/>
          </a:p>
          <a:p>
            <a:pPr lvl="1" indent="-419100">
              <a:buSzPts val="3000"/>
            </a:pPr>
            <a:r>
              <a:rPr lang="en-US" dirty="0"/>
              <a:t>Restaurants, Nightlife, Hotels, Shopping, &amp; Beauty</a:t>
            </a:r>
          </a:p>
          <a:p>
            <a:pPr lvl="1" indent="-419100">
              <a:buSzPts val="3000"/>
            </a:pPr>
            <a:endParaRPr lang="en-US" dirty="0"/>
          </a:p>
          <a:p>
            <a:pPr marL="0" indent="0">
              <a:buFont typeface="Roboto"/>
              <a:buNone/>
            </a:pPr>
            <a:r>
              <a:rPr lang="en-US" dirty="0"/>
              <a:t> </a:t>
            </a:r>
          </a:p>
        </p:txBody>
      </p:sp>
      <p:pic>
        <p:nvPicPr>
          <p:cNvPr id="6" name="Online Media 5" descr="yelp-demo.mov">
            <a:hlinkClick r:id="" action="ppaction://media"/>
            <a:extLst>
              <a:ext uri="{FF2B5EF4-FFF2-40B4-BE49-F238E27FC236}">
                <a16:creationId xmlns:a16="http://schemas.microsoft.com/office/drawing/2014/main" id="{1FC87F50-A740-9B4E-A360-930C2600D6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70630" y="3747726"/>
            <a:ext cx="6336490" cy="915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Collection</a:t>
            </a:r>
            <a:endParaRPr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2445100" y="275350"/>
            <a:ext cx="6262020" cy="527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" b="1" dirty="0"/>
              <a:t>Define Affluence &amp; Collect Data for Supervised Learning</a:t>
            </a:r>
          </a:p>
        </p:txBody>
      </p:sp>
      <p:sp>
        <p:nvSpPr>
          <p:cNvPr id="11" name="Google Shape;97;p18">
            <a:extLst>
              <a:ext uri="{FF2B5EF4-FFF2-40B4-BE49-F238E27FC236}">
                <a16:creationId xmlns:a16="http://schemas.microsoft.com/office/drawing/2014/main" id="{9D9C170D-D6DB-C945-A135-0C027E6F85E9}"/>
              </a:ext>
            </a:extLst>
          </p:cNvPr>
          <p:cNvSpPr txBox="1">
            <a:spLocks/>
          </p:cNvSpPr>
          <p:nvPr/>
        </p:nvSpPr>
        <p:spPr>
          <a:xfrm>
            <a:off x="2805270" y="1117599"/>
            <a:ext cx="5562000" cy="365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▸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419100">
              <a:buSzPts val="3000"/>
            </a:pPr>
            <a:r>
              <a:rPr lang="en-US" dirty="0"/>
              <a:t>Many measures of affluence</a:t>
            </a:r>
          </a:p>
          <a:p>
            <a:pPr marL="38100" indent="0">
              <a:buSzPts val="3000"/>
              <a:buNone/>
            </a:pPr>
            <a:endParaRPr lang="en-US" sz="500" dirty="0"/>
          </a:p>
          <a:p>
            <a:pPr marL="38100" indent="0">
              <a:buSzPts val="3000"/>
              <a:buNone/>
            </a:pPr>
            <a:endParaRPr lang="en-US" sz="500" dirty="0">
              <a:solidFill>
                <a:schemeClr val="bg1"/>
              </a:solidFill>
            </a:endParaRPr>
          </a:p>
          <a:p>
            <a:pPr lvl="1" indent="-419100">
              <a:buSzPts val="3000"/>
            </a:pPr>
            <a:r>
              <a:rPr lang="en-US" dirty="0"/>
              <a:t>Chose Median Household Income</a:t>
            </a:r>
          </a:p>
          <a:p>
            <a:pPr lvl="1" indent="-419100">
              <a:buSzPts val="3000"/>
            </a:pPr>
            <a:endParaRPr lang="en-US" dirty="0"/>
          </a:p>
          <a:p>
            <a:pPr indent="-419100">
              <a:buSzPts val="3000"/>
            </a:pPr>
            <a:r>
              <a:rPr lang="en-US" dirty="0"/>
              <a:t>Define function to retrieve data for each city</a:t>
            </a:r>
          </a:p>
          <a:p>
            <a:pPr lvl="1" indent="-419100">
              <a:buSzPts val="3000"/>
            </a:pPr>
            <a:endParaRPr lang="en-US" dirty="0"/>
          </a:p>
          <a:p>
            <a:pPr lvl="1" indent="-419100">
              <a:buSzPts val="3000"/>
            </a:pPr>
            <a:r>
              <a:rPr lang="en-US" dirty="0"/>
              <a:t>Used http://</a:t>
            </a:r>
            <a:r>
              <a:rPr lang="en-US" dirty="0" err="1"/>
              <a:t>www.city-data.com</a:t>
            </a:r>
            <a:r>
              <a:rPr lang="en-US" dirty="0"/>
              <a:t>/city/</a:t>
            </a:r>
          </a:p>
          <a:p>
            <a:pPr indent="-419100">
              <a:buSzPts val="3000"/>
            </a:pPr>
            <a:endParaRPr lang="en-US" sz="800" dirty="0"/>
          </a:p>
          <a:p>
            <a:pPr indent="-419100">
              <a:buSzPts val="3000"/>
            </a:pPr>
            <a:endParaRPr lang="en-US" dirty="0"/>
          </a:p>
          <a:p>
            <a:pPr marL="495300" lvl="1" indent="0">
              <a:buSzPts val="3000"/>
              <a:buNone/>
            </a:pPr>
            <a:endParaRPr lang="en-US" dirty="0"/>
          </a:p>
          <a:p>
            <a:pPr marL="0" indent="0">
              <a:buFont typeface="Roboto"/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557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Collection</a:t>
            </a:r>
            <a:endParaRPr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2445100" y="275350"/>
            <a:ext cx="6262020" cy="527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" b="1" dirty="0"/>
              <a:t>Aggregate Data and Merge w/ Affluence</a:t>
            </a:r>
          </a:p>
        </p:txBody>
      </p:sp>
      <p:sp>
        <p:nvSpPr>
          <p:cNvPr id="11" name="Google Shape;97;p18">
            <a:extLst>
              <a:ext uri="{FF2B5EF4-FFF2-40B4-BE49-F238E27FC236}">
                <a16:creationId xmlns:a16="http://schemas.microsoft.com/office/drawing/2014/main" id="{9D9C170D-D6DB-C945-A135-0C027E6F85E9}"/>
              </a:ext>
            </a:extLst>
          </p:cNvPr>
          <p:cNvSpPr txBox="1">
            <a:spLocks/>
          </p:cNvSpPr>
          <p:nvPr/>
        </p:nvSpPr>
        <p:spPr>
          <a:xfrm>
            <a:off x="2805270" y="1117599"/>
            <a:ext cx="5562000" cy="365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▸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419100">
              <a:buSzPts val="3000"/>
            </a:pPr>
            <a:r>
              <a:rPr lang="en-US" dirty="0"/>
              <a:t>Create a function to combine number of businesses per price point</a:t>
            </a:r>
          </a:p>
          <a:p>
            <a:pPr marL="38100" indent="0">
              <a:buSzPts val="3000"/>
              <a:buNone/>
            </a:pPr>
            <a:endParaRPr lang="en-US" sz="500" dirty="0"/>
          </a:p>
          <a:p>
            <a:pPr marL="38100" indent="0">
              <a:buSzPts val="3000"/>
              <a:buNone/>
            </a:pPr>
            <a:endParaRPr lang="en-US" sz="500" dirty="0">
              <a:solidFill>
                <a:schemeClr val="bg1"/>
              </a:solidFill>
            </a:endParaRPr>
          </a:p>
          <a:p>
            <a:pPr lvl="1" indent="-419100">
              <a:buSzPts val="3000"/>
            </a:pPr>
            <a:r>
              <a:rPr lang="en-US" dirty="0"/>
              <a:t>$, $$, $$$, $$$$</a:t>
            </a:r>
          </a:p>
          <a:p>
            <a:pPr marL="495300" lvl="1" indent="0">
              <a:buSzPts val="3000"/>
              <a:buNone/>
            </a:pPr>
            <a:endParaRPr lang="en-US" dirty="0"/>
          </a:p>
          <a:p>
            <a:pPr lvl="1" indent="-419100">
              <a:buSzPts val="3000"/>
            </a:pPr>
            <a:r>
              <a:rPr lang="en-US" dirty="0"/>
              <a:t>85,000  businesses -&gt; 50 observations</a:t>
            </a:r>
          </a:p>
          <a:p>
            <a:pPr marL="495300" lvl="1" indent="0">
              <a:buSzPts val="3000"/>
              <a:buNone/>
            </a:pPr>
            <a:endParaRPr lang="en-US" dirty="0"/>
          </a:p>
          <a:p>
            <a:pPr indent="-419100">
              <a:buSzPts val="3000"/>
            </a:pPr>
            <a:r>
              <a:rPr lang="en-US" dirty="0"/>
              <a:t>Merge w/ affluence metric </a:t>
            </a:r>
          </a:p>
          <a:p>
            <a:pPr marL="38100" indent="0">
              <a:buSzPts val="3000"/>
              <a:buNone/>
            </a:pPr>
            <a:endParaRPr lang="en-US" dirty="0"/>
          </a:p>
          <a:p>
            <a:pPr indent="-419100">
              <a:buSzPts val="3000"/>
            </a:pPr>
            <a:endParaRPr lang="en-US" dirty="0"/>
          </a:p>
          <a:p>
            <a:pPr marL="495300" lvl="1" indent="0">
              <a:buSzPts val="3000"/>
              <a:buNone/>
            </a:pPr>
            <a:endParaRPr lang="en-US" dirty="0"/>
          </a:p>
          <a:p>
            <a:pPr marL="0" indent="0">
              <a:buFont typeface="Roboto"/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823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Data Analysis</a:t>
            </a:r>
            <a:endParaRPr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2445100" y="275350"/>
            <a:ext cx="6262020" cy="527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>
              <a:buFont typeface="+mj-lt"/>
              <a:buAutoNum type="arabicPeriod"/>
            </a:pPr>
            <a:r>
              <a:rPr lang="en" b="1" dirty="0"/>
              <a:t>Understanding Distributions of Price Points</a:t>
            </a:r>
          </a:p>
        </p:txBody>
      </p:sp>
      <p:sp>
        <p:nvSpPr>
          <p:cNvPr id="11" name="Google Shape;97;p18">
            <a:extLst>
              <a:ext uri="{FF2B5EF4-FFF2-40B4-BE49-F238E27FC236}">
                <a16:creationId xmlns:a16="http://schemas.microsoft.com/office/drawing/2014/main" id="{9D9C170D-D6DB-C945-A135-0C027E6F85E9}"/>
              </a:ext>
            </a:extLst>
          </p:cNvPr>
          <p:cNvSpPr txBox="1">
            <a:spLocks/>
          </p:cNvSpPr>
          <p:nvPr/>
        </p:nvSpPr>
        <p:spPr>
          <a:xfrm>
            <a:off x="2805270" y="1117599"/>
            <a:ext cx="5562000" cy="365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▸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419100">
              <a:buSzPts val="3000"/>
            </a:pPr>
            <a:r>
              <a:rPr lang="en-US" dirty="0"/>
              <a:t>$$ are by far the most popular</a:t>
            </a:r>
            <a:endParaRPr lang="en-US" sz="500" dirty="0"/>
          </a:p>
          <a:p>
            <a:pPr marL="38100" indent="0">
              <a:buSzPts val="3000"/>
              <a:buNone/>
            </a:pPr>
            <a:endParaRPr lang="en-US" dirty="0"/>
          </a:p>
          <a:p>
            <a:pPr marL="495300" lvl="1" indent="0">
              <a:buSzPts val="3000"/>
              <a:buNone/>
            </a:pPr>
            <a:endParaRPr lang="en-US" dirty="0"/>
          </a:p>
          <a:p>
            <a:pPr marL="0" indent="0">
              <a:buFont typeface="Roboto"/>
              <a:buNone/>
            </a:pPr>
            <a:r>
              <a:rPr lang="en-US" dirty="0"/>
              <a:t> 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BD414A-2F6E-8A46-91F6-925A66A69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710" y="1711940"/>
            <a:ext cx="5363210" cy="3353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3D5ECC-7B54-014C-ADFB-23C02130FCF5}"/>
              </a:ext>
            </a:extLst>
          </p:cNvPr>
          <p:cNvSpPr txBox="1"/>
          <p:nvPr/>
        </p:nvSpPr>
        <p:spPr>
          <a:xfrm>
            <a:off x="3805555" y="1730925"/>
            <a:ext cx="301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Restaurant Price Point Distributions</a:t>
            </a:r>
          </a:p>
        </p:txBody>
      </p:sp>
    </p:spTree>
    <p:extLst>
      <p:ext uri="{BB962C8B-B14F-4D97-AF65-F5344CB8AC3E}">
        <p14:creationId xmlns:p14="http://schemas.microsoft.com/office/powerpoint/2010/main" val="887967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Data Analysis</a:t>
            </a:r>
            <a:endParaRPr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2445100" y="275350"/>
            <a:ext cx="6262020" cy="527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>
              <a:buFont typeface="+mj-lt"/>
              <a:buAutoNum type="arabicPeriod"/>
            </a:pPr>
            <a:r>
              <a:rPr lang="en" b="1" dirty="0"/>
              <a:t>Understanding Distributions of Price Points</a:t>
            </a:r>
          </a:p>
        </p:txBody>
      </p:sp>
      <p:sp>
        <p:nvSpPr>
          <p:cNvPr id="11" name="Google Shape;97;p18">
            <a:extLst>
              <a:ext uri="{FF2B5EF4-FFF2-40B4-BE49-F238E27FC236}">
                <a16:creationId xmlns:a16="http://schemas.microsoft.com/office/drawing/2014/main" id="{9D9C170D-D6DB-C945-A135-0C027E6F85E9}"/>
              </a:ext>
            </a:extLst>
          </p:cNvPr>
          <p:cNvSpPr txBox="1">
            <a:spLocks/>
          </p:cNvSpPr>
          <p:nvPr/>
        </p:nvSpPr>
        <p:spPr>
          <a:xfrm>
            <a:off x="2805270" y="1117599"/>
            <a:ext cx="5562000" cy="365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▸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419100">
              <a:buSzPts val="3000"/>
            </a:pPr>
            <a:r>
              <a:rPr lang="en-US" dirty="0"/>
              <a:t>$$ are by far the most popular</a:t>
            </a:r>
            <a:endParaRPr lang="en-US" sz="500" dirty="0"/>
          </a:p>
          <a:p>
            <a:pPr marL="38100" indent="0">
              <a:buSzPts val="3000"/>
              <a:buNone/>
            </a:pPr>
            <a:endParaRPr lang="en-US" dirty="0"/>
          </a:p>
          <a:p>
            <a:pPr marL="495300" lvl="1" indent="0">
              <a:buSzPts val="3000"/>
              <a:buNone/>
            </a:pPr>
            <a:endParaRPr lang="en-US" dirty="0"/>
          </a:p>
          <a:p>
            <a:pPr marL="0" indent="0">
              <a:buFont typeface="Roboto"/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8CA59CD-7A40-3140-88DB-60B7E9BF3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874" y="1717040"/>
            <a:ext cx="6030792" cy="286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53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Data Analysis</a:t>
            </a:r>
            <a:endParaRPr dirty="0"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2445100" y="275350"/>
            <a:ext cx="6262020" cy="527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>
              <a:buFont typeface="+mj-lt"/>
              <a:buAutoNum type="arabicPeriod" startAt="2"/>
            </a:pPr>
            <a:r>
              <a:rPr lang="en" b="1" dirty="0"/>
              <a:t>Understanding Distributions of Income</a:t>
            </a:r>
          </a:p>
        </p:txBody>
      </p:sp>
      <p:sp>
        <p:nvSpPr>
          <p:cNvPr id="11" name="Google Shape;97;p18">
            <a:extLst>
              <a:ext uri="{FF2B5EF4-FFF2-40B4-BE49-F238E27FC236}">
                <a16:creationId xmlns:a16="http://schemas.microsoft.com/office/drawing/2014/main" id="{9D9C170D-D6DB-C945-A135-0C027E6F85E9}"/>
              </a:ext>
            </a:extLst>
          </p:cNvPr>
          <p:cNvSpPr txBox="1">
            <a:spLocks/>
          </p:cNvSpPr>
          <p:nvPr/>
        </p:nvSpPr>
        <p:spPr>
          <a:xfrm>
            <a:off x="2805270" y="1026159"/>
            <a:ext cx="5562000" cy="365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▸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419100">
              <a:buSzPts val="3000"/>
            </a:pPr>
            <a:r>
              <a:rPr lang="en-US" dirty="0"/>
              <a:t>Looks fairly Normally Distributed</a:t>
            </a:r>
            <a:endParaRPr lang="en-US" sz="500" dirty="0"/>
          </a:p>
          <a:p>
            <a:pPr marL="38100" indent="0">
              <a:buSzPts val="3000"/>
              <a:buNone/>
            </a:pPr>
            <a:endParaRPr lang="en-US" dirty="0"/>
          </a:p>
          <a:p>
            <a:pPr marL="495300" lvl="1" indent="0">
              <a:buSzPts val="3000"/>
              <a:buNone/>
            </a:pPr>
            <a:endParaRPr lang="en-US" dirty="0"/>
          </a:p>
          <a:p>
            <a:pPr marL="0" indent="0">
              <a:buFont typeface="Roboto"/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CE3E99-1BB1-EB49-92B1-18422293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260" y="1752035"/>
            <a:ext cx="6262020" cy="32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52671"/>
      </p:ext>
    </p:extLst>
  </p:cSld>
  <p:clrMapOvr>
    <a:masterClrMapping/>
  </p:clrMapOvr>
</p:sld>
</file>

<file path=ppt/theme/theme1.xml><?xml version="1.0" encoding="utf-8"?>
<a:theme xmlns:a="http://schemas.openxmlformats.org/drawingml/2006/main" name="Aemelia 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428</Words>
  <Application>Microsoft Macintosh PowerPoint</Application>
  <PresentationFormat>On-screen Show (16:9)</PresentationFormat>
  <Paragraphs>157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Roboto</vt:lpstr>
      <vt:lpstr>Montserrat</vt:lpstr>
      <vt:lpstr>Arial</vt:lpstr>
      <vt:lpstr>Aemelia template</vt:lpstr>
      <vt:lpstr> PREDICTING AFFLUENCE USING YELP PRICEPOINTS  Colleen Kenney, Jerel Novick, Taylor Simpson</vt:lpstr>
      <vt:lpstr>PROBLEM STATEMENT:</vt:lpstr>
      <vt:lpstr>Approach</vt:lpstr>
      <vt:lpstr>Data Collection</vt:lpstr>
      <vt:lpstr>Data Collection</vt:lpstr>
      <vt:lpstr>Data Collection</vt:lpstr>
      <vt:lpstr>Exploratory Data Analysis</vt:lpstr>
      <vt:lpstr>Exploratory Data Analysis</vt:lpstr>
      <vt:lpstr>Exploratory Data Analysis</vt:lpstr>
      <vt:lpstr>Exploratory Data Analysis</vt:lpstr>
      <vt:lpstr>Initial Supervised Learning Model</vt:lpstr>
      <vt:lpstr>Additional Supervised Learning Model</vt:lpstr>
      <vt:lpstr>Additional Supervised Learning Model</vt:lpstr>
      <vt:lpstr>Additional Supervised Learning Model</vt:lpstr>
      <vt:lpstr>Additional Supervised Learning Model</vt:lpstr>
      <vt:lpstr>Additional Supervised Learning Model</vt:lpstr>
      <vt:lpstr>Clustering Model</vt:lpstr>
      <vt:lpstr>Clustering Model</vt:lpstr>
      <vt:lpstr>Key Takeaways</vt:lpstr>
      <vt:lpstr>Next Steps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AFFLUENCE USING YELP PRICEPOINTS  Colleen Kenney, Jerel Novick, Taylor Simpson</dc:title>
  <dc:creator>Taylor Simpson</dc:creator>
  <cp:lastModifiedBy>Colleen Kenney</cp:lastModifiedBy>
  <cp:revision>19</cp:revision>
  <dcterms:modified xsi:type="dcterms:W3CDTF">2019-08-02T14:02:44Z</dcterms:modified>
</cp:coreProperties>
</file>